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295" r:id="rId2"/>
    <p:sldId id="275" r:id="rId3"/>
    <p:sldId id="262" r:id="rId4"/>
    <p:sldId id="256" r:id="rId5"/>
    <p:sldId id="360" r:id="rId6"/>
    <p:sldId id="361" r:id="rId7"/>
    <p:sldId id="277" r:id="rId8"/>
    <p:sldId id="344" r:id="rId9"/>
    <p:sldId id="342" r:id="rId10"/>
    <p:sldId id="258" r:id="rId11"/>
    <p:sldId id="359" r:id="rId12"/>
    <p:sldId id="341" r:id="rId13"/>
    <p:sldId id="362" r:id="rId14"/>
    <p:sldId id="303" r:id="rId15"/>
    <p:sldId id="304" r:id="rId16"/>
    <p:sldId id="269" r:id="rId17"/>
    <p:sldId id="278" r:id="rId18"/>
    <p:sldId id="270" r:id="rId19"/>
    <p:sldId id="302" r:id="rId20"/>
    <p:sldId id="297" r:id="rId21"/>
    <p:sldId id="299" r:id="rId22"/>
    <p:sldId id="298" r:id="rId23"/>
    <p:sldId id="300" r:id="rId24"/>
    <p:sldId id="279" r:id="rId25"/>
    <p:sldId id="301" r:id="rId26"/>
    <p:sldId id="345" r:id="rId27"/>
    <p:sldId id="306" r:id="rId28"/>
    <p:sldId id="310" r:id="rId29"/>
    <p:sldId id="309" r:id="rId30"/>
    <p:sldId id="311" r:id="rId31"/>
    <p:sldId id="313" r:id="rId32"/>
    <p:sldId id="312" r:id="rId33"/>
    <p:sldId id="316" r:id="rId34"/>
    <p:sldId id="314" r:id="rId35"/>
    <p:sldId id="315" r:id="rId36"/>
    <p:sldId id="276" r:id="rId37"/>
    <p:sldId id="294" r:id="rId38"/>
    <p:sldId id="280" r:id="rId39"/>
    <p:sldId id="267" r:id="rId40"/>
    <p:sldId id="319" r:id="rId41"/>
    <p:sldId id="318" r:id="rId42"/>
    <p:sldId id="261" r:id="rId43"/>
    <p:sldId id="320" r:id="rId44"/>
    <p:sldId id="321" r:id="rId45"/>
    <p:sldId id="322" r:id="rId46"/>
    <p:sldId id="323" r:id="rId47"/>
    <p:sldId id="325" r:id="rId48"/>
    <p:sldId id="331" r:id="rId49"/>
    <p:sldId id="329" r:id="rId50"/>
    <p:sldId id="332" r:id="rId51"/>
    <p:sldId id="330" r:id="rId52"/>
    <p:sldId id="333" r:id="rId53"/>
    <p:sldId id="334" r:id="rId54"/>
    <p:sldId id="335" r:id="rId55"/>
    <p:sldId id="336" r:id="rId56"/>
    <p:sldId id="337" r:id="rId57"/>
    <p:sldId id="338" r:id="rId58"/>
    <p:sldId id="326" r:id="rId59"/>
    <p:sldId id="339" r:id="rId60"/>
    <p:sldId id="340" r:id="rId61"/>
    <p:sldId id="283" r:id="rId62"/>
    <p:sldId id="274" r:id="rId63"/>
    <p:sldId id="317" r:id="rId64"/>
    <p:sldId id="328" r:id="rId65"/>
    <p:sldId id="324" r:id="rId66"/>
    <p:sldId id="348" r:id="rId67"/>
    <p:sldId id="349" r:id="rId68"/>
    <p:sldId id="350" r:id="rId69"/>
    <p:sldId id="282" r:id="rId70"/>
    <p:sldId id="259" r:id="rId71"/>
    <p:sldId id="351" r:id="rId72"/>
    <p:sldId id="352" r:id="rId73"/>
    <p:sldId id="354" r:id="rId74"/>
    <p:sldId id="355" r:id="rId75"/>
    <p:sldId id="346" r:id="rId76"/>
    <p:sldId id="285" r:id="rId77"/>
    <p:sldId id="286" r:id="rId78"/>
    <p:sldId id="287" r:id="rId79"/>
    <p:sldId id="347" r:id="rId80"/>
    <p:sldId id="288" r:id="rId81"/>
    <p:sldId id="257" r:id="rId82"/>
    <p:sldId id="289" r:id="rId83"/>
    <p:sldId id="369" r:id="rId84"/>
    <p:sldId id="370" r:id="rId85"/>
    <p:sldId id="371" r:id="rId86"/>
    <p:sldId id="356" r:id="rId87"/>
    <p:sldId id="271" r:id="rId88"/>
    <p:sldId id="357" r:id="rId89"/>
    <p:sldId id="364" r:id="rId90"/>
    <p:sldId id="365" r:id="rId91"/>
    <p:sldId id="366" r:id="rId92"/>
    <p:sldId id="358" r:id="rId93"/>
    <p:sldId id="367" r:id="rId94"/>
    <p:sldId id="368" r:id="rId95"/>
    <p:sldId id="291" r:id="rId96"/>
    <p:sldId id="284" r:id="rId97"/>
    <p:sldId id="290" r:id="rId98"/>
    <p:sldId id="293" r:id="rId99"/>
    <p:sldId id="363" r:id="rId100"/>
    <p:sldId id="372" r:id="rId101"/>
    <p:sldId id="373" r:id="rId102"/>
    <p:sldId id="375" r:id="rId103"/>
    <p:sldId id="376" r:id="rId104"/>
    <p:sldId id="377" r:id="rId105"/>
    <p:sldId id="378" r:id="rId106"/>
    <p:sldId id="379" r:id="rId107"/>
    <p:sldId id="381" r:id="rId108"/>
    <p:sldId id="382" r:id="rId109"/>
    <p:sldId id="383" r:id="rId110"/>
    <p:sldId id="384" r:id="rId111"/>
    <p:sldId id="374" r:id="rId112"/>
    <p:sldId id="265" r:id="rId113"/>
    <p:sldId id="263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1"/>
    <p:restoredTop sz="86347"/>
  </p:normalViewPr>
  <p:slideViewPr>
    <p:cSldViewPr snapToGrid="0" snapToObjects="1">
      <p:cViewPr varScale="1">
        <p:scale>
          <a:sx n="126" d="100"/>
          <a:sy n="126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notesMaster" Target="notesMasters/notesMaster1.xml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135F5-1E49-D54A-A6FB-3E6D1F12E104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59622-9478-9143-A4F4-B72A582F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2p1: 2*pi^1</a:t>
            </a:r>
          </a:p>
          <a:p>
            <a:r>
              <a:rPr lang="en-US" dirty="0" smtClean="0"/>
              <a:t>2p5:</a:t>
            </a:r>
            <a:r>
              <a:rPr lang="en-US" baseline="0" dirty="0" smtClean="0"/>
              <a:t> 2*pi^5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precedence</a:t>
            </a:r>
            <a:r>
              <a:rPr lang="en-US" baseline="0" dirty="0" smtClean="0"/>
              <a:t> rules except parentheses 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1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 in J: 4+5+2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9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8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who frank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70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0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91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monadic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3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8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dyadic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7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03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78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7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&gt;:</a:t>
            </a:r>
            <a:r>
              <a:rPr lang="en-US" baseline="0" dirty="0" smtClean="0"/>
              <a:t> intentionally not described ahead of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66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Loopless</a:t>
            </a:r>
            <a:r>
              <a:rPr lang="en-US" dirty="0" smtClean="0"/>
              <a:t>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2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12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97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</a:t>
            </a:r>
            <a:r>
              <a:rPr lang="en-US" dirty="0" smtClean="0"/>
              <a:t> = rank of right side of</a:t>
            </a:r>
            <a:r>
              <a:rPr lang="en-US" baseline="0" dirty="0" smtClean="0"/>
              <a:t> u</a:t>
            </a:r>
          </a:p>
          <a:p>
            <a:r>
              <a:rPr lang="en-US" baseline="0" dirty="0" err="1" smtClean="0"/>
              <a:t>lu</a:t>
            </a:r>
            <a:r>
              <a:rPr lang="en-US" baseline="0" dirty="0" smtClean="0"/>
              <a:t> = rank of left side of u</a:t>
            </a:r>
          </a:p>
          <a:p>
            <a:r>
              <a:rPr lang="en-US" baseline="0" dirty="0" smtClean="0"/>
              <a:t>(flipped!)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0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“-n=: #y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dirty="0" smtClean="0"/>
              <a:t> n-1” means: from (first let n=4) -4 to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8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|.</a:t>
            </a:r>
            <a:r>
              <a:rPr lang="en-US" baseline="0" dirty="0" smtClean="0"/>
              <a:t> intentionally not described ahead of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from</a:t>
            </a:r>
            <a:r>
              <a:rPr lang="en-US" baseline="0" dirty="0" smtClean="0"/>
              <a:t> the blub: recognize the value of different approaches; avoid the generalist’s trap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Fight irony: e.g. </a:t>
            </a:r>
            <a:r>
              <a:rPr lang="en-US" baseline="0" dirty="0" err="1" smtClean="0"/>
              <a:t>brainfuck</a:t>
            </a:r>
            <a:r>
              <a:rPr lang="en-US" baseline="0" dirty="0" smtClean="0"/>
              <a:t> sucks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Persevere: google is useless, docs are very terse; </a:t>
            </a:r>
            <a:r>
              <a:rPr lang="en-US" baseline="0" dirty="0" err="1" smtClean="0"/>
              <a:t>stackoverflow</a:t>
            </a:r>
            <a:r>
              <a:rPr lang="en-US" baseline="0" dirty="0" smtClean="0"/>
              <a:t>: 1.4 mil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tags, 32k </a:t>
            </a:r>
            <a:r>
              <a:rPr lang="en-US" baseline="0" dirty="0" err="1" smtClean="0"/>
              <a:t>haskell</a:t>
            </a:r>
            <a:r>
              <a:rPr lang="en-US" baseline="0" dirty="0" smtClean="0"/>
              <a:t>, 8k prolog, 243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3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11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61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877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47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871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61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10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1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Clojure</a:t>
            </a:r>
            <a:r>
              <a:rPr lang="en-US" dirty="0" smtClean="0"/>
              <a:t>: </a:t>
            </a:r>
            <a:r>
              <a:rPr lang="en-US" dirty="0" err="1" smtClean="0"/>
              <a:t>datastructure</a:t>
            </a:r>
            <a:r>
              <a:rPr lang="en-US" baseline="0" smtClean="0"/>
              <a:t> transformations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76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489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62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x, y: verb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 (left, right)</a:t>
            </a:r>
          </a:p>
          <a:p>
            <a:r>
              <a:rPr lang="en-US" baseline="0" dirty="0" smtClean="0"/>
              <a:t>u, v: verbs</a:t>
            </a:r>
          </a:p>
          <a:p>
            <a:r>
              <a:rPr lang="en-US" baseline="0" dirty="0" smtClean="0"/>
              <a:t>m, n: nouns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5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998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82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32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46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16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88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5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Clojure</a:t>
            </a:r>
            <a:r>
              <a:rPr lang="en-US" dirty="0" smtClean="0"/>
              <a:t>: </a:t>
            </a:r>
            <a:r>
              <a:rPr lang="en-US" dirty="0" err="1" smtClean="0"/>
              <a:t>datastructure</a:t>
            </a:r>
            <a:r>
              <a:rPr lang="en-US" baseline="0" dirty="0" smtClean="0"/>
              <a:t> transformations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016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01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9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465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06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8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mp</a:t>
            </a:r>
            <a:r>
              <a:rPr lang="en-US" dirty="0" smtClean="0"/>
              <a:t> defined that way? It’s complicated.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460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97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8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92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no x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64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 at Kiln Farm with a prototype J Ultimate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sportdisc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(photo by Jana Michaud)”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webbox.lafayette.edu</a:t>
            </a:r>
            <a:r>
              <a:rPr lang="en-US" dirty="0" smtClean="0"/>
              <a:t>/~</a:t>
            </a:r>
            <a:r>
              <a:rPr lang="en-US" dirty="0" err="1" smtClean="0"/>
              <a:t>reiterc</a:t>
            </a:r>
            <a:r>
              <a:rPr lang="en-US" dirty="0" smtClean="0"/>
              <a:t>/j/</a:t>
            </a:r>
            <a:r>
              <a:rPr lang="en-US" dirty="0" err="1" smtClean="0"/>
              <a:t>ke_iverson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086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no x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25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no x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795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21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summer weekend in 1989, Arthur Whitney visited Ken Iverson at Kiln Farm and produced—on one page and in one afternoon—an interpreter fragment on the AT&amp;T 3B1 computer. I studied this interpreter for about a week for its organization and programming style; and on Sunday, August 27, 1989, at about four o'clock in the afternoon, wrote the first line of code that became the implementation described in this document.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Arthur's one-page interpreter fragment is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5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5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3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/Relationships>
</file>

<file path=ppt/slides/_rels/slide1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48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6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3.png"/><Relationship Id="rId9" Type="http://schemas.openxmlformats.org/officeDocument/2006/relationships/image" Target="../media/image43.png"/><Relationship Id="rId10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Relationship Id="rId9" Type="http://schemas.openxmlformats.org/officeDocument/2006/relationships/image" Target="../media/image21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Relationship Id="rId9" Type="http://schemas.openxmlformats.org/officeDocument/2006/relationships/image" Target="../media/image21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36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14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48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3.png"/><Relationship Id="rId9" Type="http://schemas.openxmlformats.org/officeDocument/2006/relationships/image" Target="../media/image43.png"/><Relationship Id="rId10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5.png"/><Relationship Id="rId9" Type="http://schemas.openxmlformats.org/officeDocument/2006/relationships/image" Target="../media/image43.png"/><Relationship Id="rId10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9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48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3.png"/><Relationship Id="rId9" Type="http://schemas.openxmlformats.org/officeDocument/2006/relationships/image" Target="../media/image43.png"/><Relationship Id="rId10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48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3.png"/><Relationship Id="rId9" Type="http://schemas.openxmlformats.org/officeDocument/2006/relationships/image" Target="../media/image43.png"/><Relationship Id="rId10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48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3.png"/><Relationship Id="rId9" Type="http://schemas.openxmlformats.org/officeDocument/2006/relationships/image" Target="../media/image43.png"/><Relationship Id="rId10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508375" y="-22674"/>
            <a:ext cx="5175250" cy="68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1196307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load '~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addons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graphics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/fvj4/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dwin.ijs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_1 1 1 </a:t>
            </a:r>
            <a:r>
              <a:rPr lang="fr-FR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dwin</a:t>
            </a:r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'fun'	NB. open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-1:1 axes</a:t>
            </a:r>
          </a:p>
          <a:p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o. 1r6p1			NB. sine(1/6 pi^1)</a:t>
            </a:r>
          </a:p>
          <a:p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</a:p>
          <a:p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o. 1r6p1			NB.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cosine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(1/6 pi^1)</a:t>
            </a:r>
          </a:p>
          <a:p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0.866025</a:t>
            </a:r>
          </a:p>
          <a:p>
            <a:endParaRPr lang="fr-FR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x,y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coordinates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of a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200 pts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|: 2 1 o./ 1r100p1*i.200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1            0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0.999507    0.0314108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0.998027    0.0627905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0.995562    0.0941083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11963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plot a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a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color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dpoly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circ4 =: 1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0.75 0.5 0.25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four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colr4 =: 255 0 0, 255 255 0, 0 255 0,: 0 255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plot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four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individual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colors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colr4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dpoly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circ4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542" y="369021"/>
            <a:ext cx="1490391" cy="1544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932" y="3992880"/>
            <a:ext cx="2838068" cy="29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119630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generate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x,y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exponential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values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|: (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i.10) ,: (^ 0.1 * i.10) % 10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1 0.110517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2 0.12214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values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and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reflect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values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(0.5 -~ 0.005 * i.200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ys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((|. (^0.1*i.100)), (^0.1*i.100))%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|: </a:t>
            </a:r>
            <a:r>
              <a:rPr lang="ro-RO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xs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,: </a:t>
            </a:r>
            <a:r>
              <a:rPr lang="ro-RO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ys</a:t>
            </a:r>
            <a:endParaRPr lang="ro-RO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46509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199.304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0.495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180.337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_0.49   163.176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_0.01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0.0110517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0.005  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 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0.0110517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0.49   180.337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0.495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199.304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73040" y="369021"/>
            <a:ext cx="6573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plot the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255 0 255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0" y="1229360"/>
            <a:ext cx="4482373" cy="46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73040" y="369021"/>
            <a:ext cx="65735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matrix mult.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 =: +/ . *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simple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trig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names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load '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trig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rotation matrix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s-ES_tradnl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cos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, sin ,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0:),</a:t>
            </a:r>
          </a:p>
          <a:p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        (-@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sin , </a:t>
            </a:r>
            <a:r>
              <a:rPr lang="es-ES_tradnl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cos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,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0:),:</a:t>
            </a:r>
          </a:p>
          <a:p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0: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0: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1:)</a:t>
            </a:r>
          </a:p>
          <a:p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1r4p1</a:t>
            </a:r>
          </a:p>
          <a:p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0.707107 0.707107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0.707107 0.707107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0        0 1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120" y="369021"/>
            <a:ext cx="494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Rotation can be defined as matrix multiplication of vector representing the point: [x,y,1] and a rotation matrix: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 = [ cos(𝜃) -sin(𝜃) 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sin(𝜃)  cos(𝜃) 0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   0       0 1 ]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After multiply M*[x,y,1]</a:t>
            </a:r>
            <a:r>
              <a:rPr lang="en-US" sz="2800" baseline="30000" dirty="0" smtClean="0">
                <a:solidFill>
                  <a:schemeClr val="bg1"/>
                </a:solidFill>
              </a:rPr>
              <a:t>T</a:t>
            </a:r>
            <a:r>
              <a:rPr lang="en-US" sz="2800" dirty="0" smtClean="0">
                <a:solidFill>
                  <a:schemeClr val="bg1"/>
                </a:solidFill>
              </a:rPr>
              <a:t>, the result will be [</a:t>
            </a:r>
            <a:r>
              <a:rPr lang="en-US" sz="2800" dirty="0" err="1" smtClean="0">
                <a:solidFill>
                  <a:schemeClr val="bg1"/>
                </a:solidFill>
              </a:rPr>
              <a:t>x’,y’,z</a:t>
            </a:r>
            <a:r>
              <a:rPr lang="en-US" sz="2800" dirty="0" smtClean="0">
                <a:solidFill>
                  <a:schemeClr val="bg1"/>
                </a:solidFill>
              </a:rPr>
              <a:t>]; divide z out of x’ and y’ to get final coordinates. In our case, however, z will always be 1.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4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18481" y="369021"/>
            <a:ext cx="65735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trans. matrix as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verb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trans =: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 0, 0 1 0,: (y,1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trans 5 2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(trans 5 2) mp (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1r4p1)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0.707107 0.707107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0.707107 0.707107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2.12132  4.94975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(3,2,1) mp (...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above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...)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2.82843 8.48528 1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120" y="430575"/>
            <a:ext cx="494792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Likewise, a translation matrix is defined as: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 = [ 1  0  </a:t>
            </a:r>
            <a:r>
              <a:rPr lang="en-US" sz="2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xtrans</a:t>
            </a:r>
            <a:endParaRPr lang="en-US" sz="24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0  1  </a:t>
            </a:r>
            <a:r>
              <a:rPr lang="en-US" sz="2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ytrans</a:t>
            </a:r>
            <a:endParaRPr lang="en-US" sz="24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0  0  1      ]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Translation &amp; rotation matrices can be combined with matrix multiplication, e.g.,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err="1" smtClean="0">
                <a:solidFill>
                  <a:schemeClr val="bg1"/>
                </a:solidFill>
              </a:rPr>
              <a:t>TransM</a:t>
            </a:r>
            <a:r>
              <a:rPr lang="en-US" sz="2800" dirty="0" smtClean="0">
                <a:solidFill>
                  <a:schemeClr val="bg1"/>
                </a:solidFill>
              </a:rPr>
              <a:t> * </a:t>
            </a:r>
            <a:r>
              <a:rPr lang="en-US" sz="2800" dirty="0" err="1" smtClean="0">
                <a:solidFill>
                  <a:schemeClr val="bg1"/>
                </a:solidFill>
              </a:rPr>
              <a:t>RotM</a:t>
            </a:r>
            <a:r>
              <a:rPr lang="en-US" sz="2800" dirty="0" smtClean="0">
                <a:solidFill>
                  <a:schemeClr val="bg1"/>
                </a:solidFill>
              </a:rPr>
              <a:t> * [x,y,1]</a:t>
            </a:r>
            <a:r>
              <a:rPr lang="en-US" sz="2800" baseline="30000" dirty="0" smtClean="0">
                <a:solidFill>
                  <a:schemeClr val="bg1"/>
                </a:solidFill>
              </a:rPr>
              <a:t>T</a:t>
            </a:r>
            <a:endParaRPr lang="en-US" sz="28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make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shorter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extra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z=1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coordinate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((|: ((0.005*80*0.5) -~ 0.005 * i.80) ,: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         ((|. (^0.1*i.40)), (^0.1*i.40))%100) ,. 1)</a:t>
            </a:r>
          </a:p>
          <a:p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translated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rotated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ro-RO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curve mp (trans 0.5 0.2) mp (</a:t>
            </a:r>
            <a:r>
              <a:rPr lang="ro-RO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1r2p1</a:t>
            </a:r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78" y="2844800"/>
            <a:ext cx="3873056" cy="40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verb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drawing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dyad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form, x=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y=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dyad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mp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(trans x)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y)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0.5 0.2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1r2p1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0.5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2r2p1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3r2p1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4r2p1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34" y="2174240"/>
            <a:ext cx="4520200" cy="46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1" y="287741"/>
            <a:ext cx="1149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draw many!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(0 0.5 &amp; </a:t>
            </a:r>
            <a:r>
              <a:rPr lang="cs-CZ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)"0 (20 1 $ 1r10p1 * i.20)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1688932"/>
            <a:ext cx="4988560" cy="51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1" y="287741"/>
            <a:ext cx="1149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unrotate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by pi as the last step before drawing,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and eliminate x-coordinate of translation parameter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dyad define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curve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_1p1)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(trans 0,x)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dcurveRot"0 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(15 1 $ 1r7p1 * i.15)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10" y="3068321"/>
            <a:ext cx="3657341" cy="37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334" y="885455"/>
            <a:ext cx="80308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char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C;typedef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long I;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a{I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[3],p[2];}*A;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P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R return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V1(f) A f(w)A w;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V2(f) A 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=0,_n=(n);for(;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&lt;_n;++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){x;}}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*ma(n){R(I*)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(n*4);}mv(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d,s,n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*d,*s;{DO(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*d;{I z=1;DO(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=z*d[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*d;{A z=(A)ma(5+tr(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));z-&gt;t=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r,mv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d,d,r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V1(iota){I n=*w-&gt;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p;A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(0,1,&amp;n);DO(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V2(plus){I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(0,r,d);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]=a-&gt;p[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]+w-&gt;p[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V2(from){I r=w-&gt;r-1,*d=w-&gt;d+1,n=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-&gt;p+(n**a-&gt;p),n);R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V1(box){A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(1,0,0);*z-&gt;p=(I)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V2(cat){I an=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an+wn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(w-&gt;t,1,&amp;n);mv(z-&gt;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p+an,w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V2(find){}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rsh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){I r=a-&gt;r?*a-&gt;d:1,n=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=n&gt;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wn?wn:n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if(n-=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p+wn,z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(0,1,&amp;w-&gt;r);mv(z-&gt;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V1(id){R w;}V1(size){A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(0,0,0);*z-&gt;p=w-&gt;r?*w-&gt;d:1;R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pi(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){P("%d ",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);}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(){P("\n");}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(w)A w;{I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if(w-&gt;t)DO(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("&lt; ");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]))else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1286" y="885455"/>
            <a:ext cx="6506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[]="+{~&lt;#,";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[])()={0,plus,from,find,0,rsh,cat},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[])()={0,id,size,iota,box,sha,0};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[26];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(a){R  a&gt;='a'&amp;&amp;a&lt;='z';}qv(a){R a&lt;'a';}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ex(e)I *e;{I a=*e;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(a)){if(e[1]=='=')R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[a-'a']=ex(e+2);a=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 a-'a'];}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qv(a)?(*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[a])(ex(e+1)):e[1]?(*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[e[1]])(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a,ex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(e+2)):(A)a;}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noun(c){A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z;if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(c&lt;'0'||c&gt;'9')R 0;z=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(0,0,0);*z-&gt;p=c-'0';R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verb(c){I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];)if(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++]==c)R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0;}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(s)C *s;{I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(s),*e=ma(n+1);C c;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n,e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]=(a=noun(c=s[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]))?a:(a=verb(c))?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a:c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);e[n]=0;R e;}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main(){C s[99];while(gets(s))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(ex(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(s)));}</a:t>
            </a:r>
          </a:p>
          <a:p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90334" y="158747"/>
            <a:ext cx="290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Incunabulum</a:t>
            </a:r>
            <a:endParaRPr lang="en-US" sz="32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1" y="287741"/>
            <a:ext cx="1149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generate 15 rotations as multiples of pi/7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rotations </a:t>
            </a:r>
            <a:r>
              <a:rPr lang="fr-F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(15 1 $ 1r7p1 * i.15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fr-F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generate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 translations as multiples of 0.2</a:t>
            </a:r>
          </a:p>
          <a:p>
            <a:r>
              <a:rPr lang="fr-F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translations =: 0.2 * 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i.4</a:t>
            </a:r>
          </a:p>
          <a:p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each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rotation/translation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pairing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(60$translations) dcurveRot"0 (60$rotations)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10" y="3068321"/>
            <a:ext cx="3657341" cy="37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9216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Generate </a:t>
            </a:r>
            <a:r>
              <a:rPr lang="en-US" sz="2800" b="1" dirty="0" err="1" smtClean="0">
                <a:solidFill>
                  <a:schemeClr val="bg1"/>
                </a:solidFill>
              </a:rPr>
              <a:t>x,y</a:t>
            </a:r>
            <a:r>
              <a:rPr lang="en-US" sz="2800" b="1" dirty="0" smtClean="0">
                <a:solidFill>
                  <a:schemeClr val="bg1"/>
                </a:solidFill>
              </a:rPr>
              <a:t> values for an exponential function.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TODO: 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4" y="3411356"/>
            <a:ext cx="941444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5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3" y="5014571"/>
            <a:ext cx="944877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91" y="5014571"/>
            <a:ext cx="944876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96951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2" y="5014570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21622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1580" y="3650943"/>
            <a:ext cx="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s</a:t>
            </a:r>
            <a:endParaRPr lang="en-US" sz="4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18" y="5014570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32978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46" y="5014570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69406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074" y="5014570"/>
            <a:ext cx="944875" cy="14166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05834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1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7" y="1911425"/>
            <a:ext cx="10424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>
                <a:solidFill>
                  <a:schemeClr val="bg1"/>
                </a:solidFill>
                <a:latin typeface="Arial Black" charset="0"/>
              </a:rPr>
              <a:t>Live for the destiny that aches for you</a:t>
            </a:r>
          </a:p>
        </p:txBody>
      </p:sp>
    </p:spTree>
    <p:extLst>
      <p:ext uri="{BB962C8B-B14F-4D97-AF65-F5344CB8AC3E}">
        <p14:creationId xmlns:p14="http://schemas.microsoft.com/office/powerpoint/2010/main" val="17600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Leaping head first into the stream of consciousness is good for your balance</a:t>
            </a:r>
          </a:p>
        </p:txBody>
      </p:sp>
    </p:spTree>
    <p:extLst>
      <p:ext uri="{BB962C8B-B14F-4D97-AF65-F5344CB8AC3E}">
        <p14:creationId xmlns:p14="http://schemas.microsoft.com/office/powerpoint/2010/main" val="3044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Running a J program: No compiling.  No </a:t>
            </a:r>
            <a:r>
              <a:rPr lang="en-US" sz="3600" dirty="0" smtClean="0">
                <a:solidFill>
                  <a:schemeClr val="bg1"/>
                </a:solidFill>
              </a:rPr>
              <a:t>linking.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No </a:t>
            </a:r>
            <a:r>
              <a:rPr lang="en-US" sz="3600" dirty="0" err="1">
                <a:solidFill>
                  <a:schemeClr val="bg1"/>
                </a:solidFill>
              </a:rPr>
              <a:t>makefiles</a:t>
            </a:r>
            <a:r>
              <a:rPr lang="en-US" sz="3600" dirty="0">
                <a:solidFill>
                  <a:schemeClr val="bg1"/>
                </a:solidFill>
              </a:rPr>
              <a:t>.  No debugger required.  You simply type J sentences and the interpreter executes them and displays any </a:t>
            </a:r>
            <a:r>
              <a:rPr lang="en-US" sz="3600" dirty="0" smtClean="0">
                <a:solidFill>
                  <a:schemeClr val="bg1"/>
                </a:solidFill>
              </a:rPr>
              <a:t>result.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Syntax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128" y="1039413"/>
            <a:ext cx="10190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Statements are exactly one line long.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Numbers may be written </a:t>
            </a:r>
            <a:r>
              <a:rPr lang="en-US" sz="2800" dirty="0" smtClean="0">
                <a:solidFill>
                  <a:schemeClr val="accent4"/>
                </a:solidFill>
              </a:rPr>
              <a:t>2, _2, 0.5, </a:t>
            </a:r>
            <a:r>
              <a:rPr lang="en-US" sz="2800" dirty="0" smtClean="0">
                <a:solidFill>
                  <a:schemeClr val="accent4"/>
                </a:solidFill>
              </a:rPr>
              <a:t>5, 1e3</a:t>
            </a:r>
            <a:r>
              <a:rPr lang="en-US" sz="2800" dirty="0" smtClean="0">
                <a:solidFill>
                  <a:schemeClr val="accent4"/>
                </a:solidFill>
              </a:rPr>
              <a:t>, 2j5, 16b1f, 2p1, _, __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Adjacent numbers make a list: </a:t>
            </a:r>
            <a:r>
              <a:rPr lang="en-US" sz="2800" dirty="0" smtClean="0">
                <a:solidFill>
                  <a:schemeClr val="accent4"/>
                </a:solidFill>
              </a:rPr>
              <a:t>3 5 2e3 7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Strings have single-quotes: </a:t>
            </a:r>
            <a:r>
              <a:rPr lang="en-US" sz="2800" dirty="0" smtClean="0">
                <a:solidFill>
                  <a:schemeClr val="accent4"/>
                </a:solidFill>
              </a:rPr>
              <a:t>'hello'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Everything else is a built-in or user-defined word: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Verbs: </a:t>
            </a:r>
            <a:r>
              <a:rPr lang="en-US" sz="2800" dirty="0" smtClean="0">
                <a:solidFill>
                  <a:schemeClr val="accent4"/>
                </a:solidFill>
              </a:rPr>
              <a:t>+, -, etc.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Adverbs: </a:t>
            </a:r>
            <a:r>
              <a:rPr lang="en-US" sz="2800" dirty="0" smtClean="0">
                <a:solidFill>
                  <a:schemeClr val="accent4"/>
                </a:solidFill>
              </a:rPr>
              <a:t>~, /, }, etc.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Conjunctions: </a:t>
            </a:r>
            <a:r>
              <a:rPr lang="en-US" sz="2800" dirty="0" smtClean="0">
                <a:solidFill>
                  <a:schemeClr val="accent4"/>
                </a:solidFill>
              </a:rPr>
              <a:t>^:, ", @, &amp;, etc.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Others: </a:t>
            </a:r>
            <a:r>
              <a:rPr lang="en-US" sz="2800" dirty="0" smtClean="0">
                <a:solidFill>
                  <a:schemeClr val="accent4"/>
                </a:solidFill>
              </a:rPr>
              <a:t>=., =:, NB., etc.</a:t>
            </a:r>
          </a:p>
        </p:txBody>
      </p:sp>
    </p:spTree>
    <p:extLst>
      <p:ext uri="{BB962C8B-B14F-4D97-AF65-F5344CB8AC3E}">
        <p14:creationId xmlns:p14="http://schemas.microsoft.com/office/powerpoint/2010/main" val="1485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19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You do not need to trouble yourself with the distinction between integers, floats, and complex numbers.  If </a:t>
            </a:r>
            <a:r>
              <a:rPr lang="en-US" sz="3600" dirty="0" smtClean="0">
                <a:solidFill>
                  <a:schemeClr val="bg1"/>
                </a:solidFill>
              </a:rPr>
              <a:t>it’s </a:t>
            </a:r>
            <a:r>
              <a:rPr lang="en-US" sz="3600" dirty="0">
                <a:solidFill>
                  <a:schemeClr val="bg1"/>
                </a:solidFill>
              </a:rPr>
              <a:t>a number, J will handle it properly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0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Evaluation Rules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100" y="177092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Forget the table of operator precedence</a:t>
            </a:r>
            <a:r>
              <a:rPr lang="en-US" sz="3600" dirty="0" smtClean="0">
                <a:solidFill>
                  <a:schemeClr val="bg1"/>
                </a:solidFill>
              </a:rPr>
              <a:t>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2*4+5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2+4*5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(2*4)+5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13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RTL Evaluation: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942975"/>
            <a:ext cx="7753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9:00-9:30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9:30-9:40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9:40-10:10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10:10-10:20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10:20-10:50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10:50-11:00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11:00-11:30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11:30-11:40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11:40-12:10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12:10-12:20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12:20-1:00</a:t>
            </a:r>
            <a:endParaRPr lang="en-US" sz="2800" b="1" dirty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600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600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599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Monads &amp; Dyads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2"/>
            <a:ext cx="3644304" cy="54839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95070" y="3484605"/>
            <a:ext cx="185352" cy="643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9891" y="4127712"/>
            <a:ext cx="14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 is right </a:t>
            </a:r>
            <a:r>
              <a:rPr lang="en-US" dirty="0" err="1" smtClean="0"/>
              <a:t>arg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086335" y="4115911"/>
            <a:ext cx="267730" cy="406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7032" y="4522573"/>
            <a:ext cx="15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is left </a:t>
            </a:r>
            <a:r>
              <a:rPr lang="en-US" dirty="0" err="1" smtClean="0"/>
              <a:t>arg</a:t>
            </a:r>
            <a:r>
              <a:rPr lang="en-US" dirty="0" smtClean="0"/>
              <a:t>,</a:t>
            </a:r>
          </a:p>
          <a:p>
            <a:r>
              <a:rPr lang="en-US" dirty="0" smtClean="0"/>
              <a:t>y is right </a:t>
            </a:r>
            <a:r>
              <a:rPr lang="en-US" dirty="0" err="1" smtClean="0"/>
              <a:t>arg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35595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2%7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0.285714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7%2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%7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0.142857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%2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Monad vs. Dyad %: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arithmetic mean of 4 and 7.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three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3x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3x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3x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9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5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arithmetic mean of 4 and 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294377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294376"/>
            <a:ext cx="944879" cy="141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294376"/>
            <a:ext cx="944879" cy="1416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294375"/>
            <a:ext cx="944879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5" y="2294374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294379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294376"/>
            <a:ext cx="944878" cy="1416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3848855"/>
            <a:ext cx="944879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3848855"/>
            <a:ext cx="944879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3848854"/>
            <a:ext cx="944879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3848854"/>
            <a:ext cx="944880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3848854"/>
            <a:ext cx="944879" cy="1416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3848852"/>
            <a:ext cx="944879" cy="14166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5386308"/>
            <a:ext cx="944878" cy="14166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5386306"/>
            <a:ext cx="944880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5386306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5386305"/>
            <a:ext cx="944879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5386304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5386304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5386302"/>
            <a:ext cx="944879" cy="14166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85" y="5386302"/>
            <a:ext cx="944879" cy="14166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46" y="5386302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24303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LEARN To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RECOGNIZE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A GOOD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KNOWLEDGE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TRANCE</a:t>
            </a:r>
            <a:endParaRPr lang="en-US" sz="54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3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3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3"/>
            <a:ext cx="3657597" cy="548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2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whether a number, say 8, is even (gives 1 if even, 0 otherwise).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four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33" y="5014571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04793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52" y="5014571"/>
            <a:ext cx="944877" cy="14166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62612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94" y="5014570"/>
            <a:ext cx="944878" cy="14166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24354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66" y="5014570"/>
            <a:ext cx="944877" cy="14166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103226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whether a number, say 8, is even (gives 1 if even, 0 otherwise</a:t>
            </a:r>
            <a:r>
              <a:rPr lang="en-US" sz="2800" b="1" dirty="0" smtClean="0">
                <a:solidFill>
                  <a:schemeClr val="bg1"/>
                </a:solidFill>
              </a:rPr>
              <a:t>).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69" y="2909808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72" y="2909808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21" y="2909808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9" y="2909810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4" y="2909807"/>
            <a:ext cx="944878" cy="14166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69" y="4674712"/>
            <a:ext cx="944879" cy="14166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72" y="4674711"/>
            <a:ext cx="944878" cy="14166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21" y="4674711"/>
            <a:ext cx="944878" cy="14166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9" y="4674713"/>
            <a:ext cx="944877" cy="141667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4" y="4674710"/>
            <a:ext cx="944877" cy="141667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58" y="2909809"/>
            <a:ext cx="944879" cy="141667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961" y="2909808"/>
            <a:ext cx="944879" cy="141667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10" y="2909808"/>
            <a:ext cx="944879" cy="141667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08" y="2909810"/>
            <a:ext cx="944877" cy="14166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23" y="2909807"/>
            <a:ext cx="944878" cy="14166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06" y="4687062"/>
            <a:ext cx="944878" cy="14166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09" y="4687061"/>
            <a:ext cx="944879" cy="141667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58" y="4687061"/>
            <a:ext cx="944879" cy="14166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1" y="4687060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4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3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Try not </a:t>
            </a: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to</a:t>
            </a:r>
            <a:b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reinvent </a:t>
            </a:r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the rut</a:t>
            </a:r>
          </a:p>
        </p:txBody>
      </p:sp>
    </p:spTree>
    <p:extLst>
      <p:ext uri="{BB962C8B-B14F-4D97-AF65-F5344CB8AC3E}">
        <p14:creationId xmlns:p14="http://schemas.microsoft.com/office/powerpoint/2010/main" val="64504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Arrays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1902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Any variable can be an array.  As for what the type and dimensioning is: you assigned the variable, didn't you?  It contains whatever you put into it, a number, a string, an array, a structure...  J will remember.  If your program logic requires you to find out the current attributes of a variable, J can tell you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8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58" y="0"/>
            <a:ext cx="890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a =: 5 3 7 9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5 3 7 9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#a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 =: 'hello'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Variable assignment and array size: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9" y="2152891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 J, every operator has a loop built in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+ 4 5 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5 7 9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+ 4 5 6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5 6 7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+ 4 5 6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+4 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Automatic element-by-element operations: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76924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3+i.4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3 4 5 6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3#i.4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0 0 0 1 1 1 2 2 2 3 3 3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#3#i.4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3##i.4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954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02783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?5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?0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0.654682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?5 2 3 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3 1 0 4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3?7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1 4 2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Roll five d20 dice with +3 modifiers on all rolls.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four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5014571"/>
            <a:ext cx="944877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5214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02" y="5014572"/>
            <a:ext cx="944877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95962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73" y="5014570"/>
            <a:ext cx="944877" cy="14166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2063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577009"/>
            <a:ext cx="90379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BREAK FROM THE BLUB</a:t>
            </a:r>
          </a:p>
          <a:p>
            <a:endParaRPr lang="en-US" sz="28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FIGHT IRONY</a:t>
            </a: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PERSEVERE</a:t>
            </a:r>
          </a:p>
        </p:txBody>
      </p:sp>
    </p:spTree>
    <p:extLst>
      <p:ext uri="{BB962C8B-B14F-4D97-AF65-F5344CB8AC3E}">
        <p14:creationId xmlns:p14="http://schemas.microsoft.com/office/powerpoint/2010/main" val="5220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Roll five d20 dice with +3 modifiers on all rolls.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66" y="2996307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21" y="2996305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18" y="2996306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6" y="2996308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24" y="2996305"/>
            <a:ext cx="944877" cy="14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19" y="2996307"/>
            <a:ext cx="944876" cy="14166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70" y="2996306"/>
            <a:ext cx="944876" cy="1416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60" y="4841577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0" y="4841576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4" y="4841578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4841578"/>
            <a:ext cx="944877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66" y="4841578"/>
            <a:ext cx="944877" cy="14166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19" y="4841574"/>
            <a:ext cx="944876" cy="14166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70" y="4841573"/>
            <a:ext cx="944876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Roll five d20 dice with +3 modifiers on all rolls.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66" y="2996307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2996306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18" y="2996306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6" y="2996308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17" y="2996305"/>
            <a:ext cx="944877" cy="14166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68" y="2996306"/>
            <a:ext cx="944877" cy="14166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19" y="2996306"/>
            <a:ext cx="944876" cy="14166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0" y="2996305"/>
            <a:ext cx="944876" cy="1416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60" y="4841577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4841581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4" y="4841578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4841578"/>
            <a:ext cx="944877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17" y="4841580"/>
            <a:ext cx="944877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68" y="4841581"/>
            <a:ext cx="944877" cy="14166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19" y="4841581"/>
            <a:ext cx="944876" cy="14166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0" y="4841580"/>
            <a:ext cx="944876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Adverbs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 noun holds data; a verb operates on one or two nouns to produce a result which is a noun; an adverb operates on one noun or verb to produce a derived </a:t>
            </a:r>
            <a:r>
              <a:rPr lang="en-US" sz="3600" dirty="0" smtClean="0">
                <a:solidFill>
                  <a:schemeClr val="bg1"/>
                </a:solidFill>
              </a:rPr>
              <a:t>entity.</a:t>
            </a:r>
            <a:r>
              <a:rPr lang="en-US" sz="3600" dirty="0">
                <a:solidFill>
                  <a:schemeClr val="bg1"/>
                </a:solidFill>
              </a:rPr>
              <a:t> </a:t>
            </a:r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1+2+3+4+5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9852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324580"/>
            <a:ext cx="995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vals=:3 _4 7 9 _2 3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+/vals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16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#vals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(+/vals)%(#vals)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2.66667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+/vals%#vals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2.66667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5600" y="431113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New version of “arithmetic mean”: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6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9216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Given a string (or any array) s, determine if it</a:t>
            </a:r>
            <a:r>
              <a:rPr lang="fr-FR" sz="2800" b="1" dirty="0" smtClean="0">
                <a:solidFill>
                  <a:schemeClr val="bg1"/>
                </a:solidFill>
              </a:rPr>
              <a:t>’</a:t>
            </a:r>
            <a:r>
              <a:rPr lang="en-US" sz="2800" b="1" dirty="0" smtClean="0">
                <a:solidFill>
                  <a:schemeClr val="bg1"/>
                </a:solidFill>
              </a:rPr>
              <a:t>s a palindrome.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4" y="3411356"/>
            <a:ext cx="941444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5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3" y="5014571"/>
            <a:ext cx="944877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91" y="5014571"/>
            <a:ext cx="944876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96951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2" y="5014570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21622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1580" y="3650943"/>
            <a:ext cx="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s</a:t>
            </a:r>
            <a:endParaRPr lang="en-US" sz="4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18" y="5014570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32978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46" y="5014570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69406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074" y="5014570"/>
            <a:ext cx="944875" cy="14166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05834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1772"/>
            <a:ext cx="12192000" cy="121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99" y="1595120"/>
            <a:ext cx="989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Given a string (or any array) s, determine if it</a:t>
            </a:r>
            <a:r>
              <a:rPr lang="fr-FR" sz="2800" b="1" dirty="0">
                <a:solidFill>
                  <a:schemeClr val="bg1"/>
                </a:solidFill>
              </a:rPr>
              <a:t>’</a:t>
            </a:r>
            <a:r>
              <a:rPr lang="en-US" sz="2800" b="1" dirty="0">
                <a:solidFill>
                  <a:schemeClr val="bg1"/>
                </a:solidFill>
              </a:rPr>
              <a:t>s a palindrome.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15" y="2885096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18" y="2885095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5" y="2885097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2885094"/>
            <a:ext cx="944877" cy="14166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144185" y="2885095"/>
            <a:ext cx="941443" cy="1416673"/>
            <a:chOff x="2785839" y="2909808"/>
            <a:chExt cx="941443" cy="14166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 dirty="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9541" y="2885093"/>
            <a:ext cx="941443" cy="1416673"/>
            <a:chOff x="2785839" y="2909808"/>
            <a:chExt cx="941443" cy="141667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 dirty="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15" y="4536417"/>
            <a:ext cx="944879" cy="14166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18" y="4536416"/>
            <a:ext cx="944878" cy="14166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5" y="4536419"/>
            <a:ext cx="944877" cy="14166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4536416"/>
            <a:ext cx="944877" cy="141667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3144185" y="4536416"/>
            <a:ext cx="941443" cy="1416673"/>
            <a:chOff x="2785839" y="2909808"/>
            <a:chExt cx="941443" cy="141667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 dirty="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23" y="4536415"/>
            <a:ext cx="944877" cy="141667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366" y="4536414"/>
            <a:ext cx="944877" cy="141667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09" y="4536414"/>
            <a:ext cx="944876" cy="14166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95" y="4536414"/>
            <a:ext cx="944876" cy="1416669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10231438" y="4536410"/>
            <a:ext cx="941443" cy="1416673"/>
            <a:chOff x="2785839" y="2909808"/>
            <a:chExt cx="941443" cy="1416673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 dirty="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9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Never put a seat belt around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13980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Atoms, Lists,</a:t>
            </a:r>
          </a:p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Tables, et al.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1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39540"/>
            <a:ext cx="3631055" cy="544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4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</a:t>
            </a:r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i.3) (i.5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a-DK" sz="3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syntax</a:t>
            </a:r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    </a:t>
            </a:r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(i.3)(i.5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i.3),(i.5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1 2 0 1 2 3 4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9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39540"/>
            <a:ext cx="3631054" cy="544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3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996158"/>
            <a:ext cx="11542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5.1 3.5 1.4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pt2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4.9 3.0 1.4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4.7 3.2 1.3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pt2 ,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3.5 1.4 0.2 4.9 3 1.4 0.2 4.7 3.2 1.3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,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pt2 ,: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4.9  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3 1.4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4.7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3.2 1.3 0.2</a:t>
            </a:r>
            <a:endParaRPr lang="da-DK" sz="32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1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39540"/>
            <a:ext cx="3631054" cy="5444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7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Rank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Motivation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1560" y="1956121"/>
            <a:ext cx="9190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rank of a noun is the count of its axes. An atom has rank 0, a list rank 1, a table rank 2, and an array with 5 axes has rank 5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Primer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0417" y="373306"/>
            <a:ext cx="1154264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100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200 300 + (1 2 3 4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length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100 200 300    +(1 2 3 4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100 200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300 +"0 _ (1 2 3 4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101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102 103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104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202 203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204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301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302 303 304  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100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200 300 +"_ 0 (1 2 3 4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101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301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102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202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302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103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203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303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104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204 304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9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8308" y="524887"/>
            <a:ext cx="9190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If you </a:t>
            </a:r>
            <a:r>
              <a:rPr lang="en-US" sz="3600" dirty="0" smtClean="0">
                <a:solidFill>
                  <a:schemeClr val="bg1"/>
                </a:solidFill>
              </a:rPr>
              <a:t>don’t </a:t>
            </a:r>
            <a:r>
              <a:rPr lang="en-US" sz="3600" dirty="0">
                <a:solidFill>
                  <a:schemeClr val="bg1"/>
                </a:solidFill>
              </a:rPr>
              <a:t>know the rank of a verb, you </a:t>
            </a:r>
            <a:r>
              <a:rPr lang="en-US" sz="3600" dirty="0" smtClean="0">
                <a:solidFill>
                  <a:schemeClr val="bg1"/>
                </a:solidFill>
              </a:rPr>
              <a:t>don’t </a:t>
            </a:r>
            <a:r>
              <a:rPr lang="en-US" sz="3600" dirty="0">
                <a:solidFill>
                  <a:schemeClr val="bg1"/>
                </a:solidFill>
              </a:rPr>
              <a:t>know the verb.  Using a verb of unknown rank is like wiring in a power-supply of unknown </a:t>
            </a:r>
            <a:r>
              <a:rPr lang="en-US" sz="3600" dirty="0" smtClean="0">
                <a:solidFill>
                  <a:schemeClr val="bg1"/>
                </a:solidFill>
              </a:rPr>
              <a:t>voltage–it </a:t>
            </a:r>
            <a:r>
              <a:rPr lang="en-US" sz="3600" dirty="0">
                <a:solidFill>
                  <a:schemeClr val="bg1"/>
                </a:solidFill>
              </a:rPr>
              <a:t>will do something when you plug it in; it might even work; but if the voltage is wrong it will destroy what </a:t>
            </a:r>
            <a:r>
              <a:rPr lang="en-US" sz="3600" dirty="0" smtClean="0">
                <a:solidFill>
                  <a:schemeClr val="bg1"/>
                </a:solidFill>
              </a:rPr>
              <a:t>it’s </a:t>
            </a:r>
            <a:r>
              <a:rPr lang="en-US" sz="3600" dirty="0">
                <a:solidFill>
                  <a:schemeClr val="bg1"/>
                </a:solidFill>
              </a:rPr>
              <a:t>connected to.  Avoid embarrassment!  Know the rank of the verbs you use.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i="1" dirty="0" smtClean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</a:t>
            </a:r>
            <a:r>
              <a:rPr lang="en-US" sz="3600" i="1" dirty="0" smtClean="0">
                <a:solidFill>
                  <a:schemeClr val="bg1"/>
                </a:solidFill>
              </a:rPr>
              <a:t>Primer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128680"/>
            <a:ext cx="115426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+ b.0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 b.0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 b.0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_ _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b.0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 1 _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,: b.0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 _ _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7008" y="351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Ask the rank of a verb.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3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433480"/>
            <a:ext cx="11542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 b.0</a:t>
            </a:r>
          </a:p>
          <a:p>
            <a:r>
              <a:rPr lang="fr-FR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fr-FR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syntax</a:t>
            </a:r>
            <a:r>
              <a:rPr lang="fr-FR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fr-FR" sz="32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    </a:t>
            </a:r>
            <a:r>
              <a:rPr lang="fr-FR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/b.0 </a:t>
            </a:r>
            <a:endParaRPr lang="fr-FR" sz="32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r>
              <a:rPr lang="fr-FR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 b.0</a:t>
            </a:r>
          </a:p>
          <a:p>
            <a:r>
              <a:rPr lang="fr-FR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 </a:t>
            </a:r>
            <a:r>
              <a:rPr lang="fr-FR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 _</a:t>
            </a:r>
            <a:endParaRPr lang="da-DK" sz="32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7008" y="351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Ask the rank of a verb.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3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9216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average of every row in a table.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TODO: 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4" y="3411356"/>
            <a:ext cx="941444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5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3" y="5014571"/>
            <a:ext cx="944877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91" y="5014571"/>
            <a:ext cx="944876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96951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2" y="5014570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21622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1580" y="3650943"/>
            <a:ext cx="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s</a:t>
            </a:r>
            <a:endParaRPr lang="en-US" sz="4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18" y="5014570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32978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46" y="5014570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69406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074" y="5014570"/>
            <a:ext cx="944875" cy="14166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05834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9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182220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If you’re lucky enough to experience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a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miracle,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try </a:t>
            </a:r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not to micro manage it</a:t>
            </a:r>
          </a:p>
        </p:txBody>
      </p:sp>
    </p:spTree>
    <p:extLst>
      <p:ext uri="{BB962C8B-B14F-4D97-AF65-F5344CB8AC3E}">
        <p14:creationId xmlns:p14="http://schemas.microsoft.com/office/powerpoint/2010/main" val="1506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Recursion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149" y="690864"/>
            <a:ext cx="114896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vals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=:4 3 2 $ 24?100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96 95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70 85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60 89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&gt;./&gt;./vals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96 95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&gt;./&gt;./&gt;./vals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&gt;./^:3 vals 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recursive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3 times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&gt;./^:_ vals NB. 'limit' of &gt;./,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works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on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shape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5965" y="585484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Recursive “Larger of” &gt;.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9679" y="330421"/>
            <a:ext cx="1043873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Named-value model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Java, C, C++, C#, </a:t>
            </a:r>
            <a:r>
              <a:rPr lang="en-US" sz="2800" dirty="0" err="1" smtClean="0">
                <a:solidFill>
                  <a:schemeClr val="bg1"/>
                </a:solidFill>
              </a:rPr>
              <a:t>Javascript</a:t>
            </a:r>
            <a:r>
              <a:rPr lang="en-US" sz="2800" dirty="0" smtClean="0">
                <a:solidFill>
                  <a:schemeClr val="bg1"/>
                </a:solidFill>
              </a:rPr>
              <a:t>, Python, Ruby, PHP, Rust, Assembly, …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</a:t>
            </a:r>
            <a:r>
              <a:rPr lang="en-US" sz="2800" b="1" dirty="0" smtClean="0">
                <a:solidFill>
                  <a:schemeClr val="bg1"/>
                </a:solidFill>
              </a:rPr>
              <a:t>Necessitates sequencing of value updates!!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	</a:t>
            </a:r>
            <a:r>
              <a:rPr lang="en-US" sz="2800" b="1" dirty="0" smtClean="0">
                <a:solidFill>
                  <a:schemeClr val="bg1"/>
                </a:solidFill>
              </a:rPr>
              <a:t>Programming with time…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Biductive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computing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Prolog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Iterative distillation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Forth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5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4" y="2686929"/>
            <a:ext cx="10424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Devalue having</a:t>
            </a:r>
            <a:endParaRPr lang="en-US" sz="66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7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 &amp; Forks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56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endParaRPr lang="en-US" sz="40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3" y="2769851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y f (g y)</a:t>
            </a:r>
          </a:p>
          <a:p>
            <a:r>
              <a:rPr lang="en-US" sz="4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 y == y - (% y)</a:t>
            </a:r>
            <a:endParaRPr lang="en-US" sz="40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x f (g y)</a:t>
            </a:r>
          </a:p>
          <a:p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-% y == x - (% y)</a:t>
            </a:r>
            <a:endParaRPr lang="en-US" sz="40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2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Forks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endParaRPr lang="en-US" sz="40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2" y="2769851"/>
            <a:ext cx="8286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(f y) g (h y)</a:t>
            </a:r>
          </a:p>
          <a:p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-+% y == (- y) + (% y)</a:t>
            </a:r>
            <a:endParaRPr lang="en-US" sz="40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8286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(x f y) g (x h y)</a:t>
            </a:r>
          </a:p>
          <a:p>
            <a:r>
              <a:rPr lang="en-US" sz="4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-+% y == (x – y) + (x % y)</a:t>
            </a:r>
            <a:endParaRPr lang="en-US" sz="40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92167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TODO: Define the 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 norm (Euclidean distance) as a dyadic verb.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TODO: 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4" y="3411356"/>
            <a:ext cx="941444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5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3" y="5014571"/>
            <a:ext cx="944877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91" y="5014571"/>
            <a:ext cx="944876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96951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2" y="5014570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21622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1580" y="3650943"/>
            <a:ext cx="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s</a:t>
            </a:r>
            <a:endParaRPr lang="en-US" sz="4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18" y="5014570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32978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46" y="5014570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69406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074" y="5014570"/>
            <a:ext cx="944875" cy="14166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05834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Conjunctions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55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19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J uses the names x, y, u, v, m, and n to represent arguments to verbs and other entities.  You should avoid using these names for other purposes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5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9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9935" y="661367"/>
            <a:ext cx="119630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5&amp;+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6 7 8 9 10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=: -&amp;5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1 2 3 4 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_4 _3 _2 _1 0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f 1 2 3 4 5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recursively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applies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5&amp;+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twice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11 12 13 14 15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g 1 2 3 4 5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recursively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applies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-&amp;5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three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times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_14 _13 _12 _11 _10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9680" y="330421"/>
            <a:ext cx="10048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Type threading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Haskell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Code generation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Lisp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Datastructure</a:t>
            </a:r>
            <a:r>
              <a:rPr lang="en-US" sz="2800" dirty="0" smtClean="0">
                <a:solidFill>
                  <a:schemeClr val="bg1"/>
                </a:solidFill>
              </a:rPr>
              <a:t> transformations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</a:rPr>
              <a:t>Clojure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Array computing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APL, J, K, Q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4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9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174" y="897341"/>
            <a:ext cx="119630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-&amp;%					NB. i.e., - (% y)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_0.5 _0.333333 _0.25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=: -%				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compare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hook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1 2 3 4 5				NB. i.e., y - (% 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0 1.5 2.66667 3.75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4.8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f 1 2 3 4 5				NB. i.e., (%x)-(%y)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_0.9 _0.4 _0.233333 _0.15 _0.1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5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4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3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949" y="513882"/>
            <a:ext cx="119630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-@%				NB. same as &amp; in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monadic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form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_0.5 _0.333333 _0.25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f 1 2 3 4 5			NB. i.e., - (x % y)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_5 _3.33333 _2.5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+/@%				NB. @ rank is rank of v (%)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		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thus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+/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receives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atoms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1 0.5 0.333333 0.25 0.2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=: +/@(%"1)			NB. force v to have rank 1 1 1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			NB. so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now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+/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receives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lists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2.28333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9216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Define the 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 norm (Euclidean distance) as a dyadic verb.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TODO: 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4" y="3411356"/>
            <a:ext cx="941444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5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3" y="5014571"/>
            <a:ext cx="944877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91" y="5014571"/>
            <a:ext cx="944876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96951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2" y="5014570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21622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1580" y="3650943"/>
            <a:ext cx="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s</a:t>
            </a:r>
            <a:endParaRPr lang="en-US" sz="48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18" y="5014570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32978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46" y="5014570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69406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074" y="5014570"/>
            <a:ext cx="944875" cy="14166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05834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4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Avoid </a:t>
            </a: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both</a:t>
            </a:r>
            <a:b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picking at minutia</a:t>
            </a:r>
            <a:b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and</a:t>
            </a:r>
            <a:b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sideswiping </a:t>
            </a:r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mountains</a:t>
            </a:r>
          </a:p>
        </p:txBody>
      </p:sp>
    </p:spTree>
    <p:extLst>
      <p:ext uri="{BB962C8B-B14F-4D97-AF65-F5344CB8AC3E}">
        <p14:creationId xmlns:p14="http://schemas.microsoft.com/office/powerpoint/2010/main" val="12545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Big Data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1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1458410"/>
            <a:ext cx="97227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You may at first worry that you're using too much memory, or that you might misuse the processor's caches; get over it. Apply verbs to large operands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Visualization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30041</TotalTime>
  <Words>1521</Words>
  <Application>Microsoft Macintosh PowerPoint</Application>
  <PresentationFormat>Widescreen</PresentationFormat>
  <Paragraphs>690</Paragraphs>
  <Slides>113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2" baseType="lpstr">
      <vt:lpstr>Apple Chancery</vt:lpstr>
      <vt:lpstr>Arial Black</vt:lpstr>
      <vt:lpstr>Calibri</vt:lpstr>
      <vt:lpstr>Calibri Light</vt:lpstr>
      <vt:lpstr>Consolas</vt:lpstr>
      <vt:lpstr>Helvetica Neue</vt:lpstr>
      <vt:lpstr>Helvetica Neue Condensed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Eckroth</dc:creator>
  <cp:lastModifiedBy>Joshua Eckroth</cp:lastModifiedBy>
  <cp:revision>83</cp:revision>
  <dcterms:created xsi:type="dcterms:W3CDTF">2016-12-12T14:22:26Z</dcterms:created>
  <dcterms:modified xsi:type="dcterms:W3CDTF">2017-04-16T16:55:34Z</dcterms:modified>
</cp:coreProperties>
</file>